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68DD37-06A7-4A79-B1D6-0456E3D604AE}">
  <a:tblStyle styleId="{0868DD37-06A7-4A79-B1D6-0456E3D604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146F9D2-9089-4E56-BF3F-A5CF843CCF0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4E7EAE6-3BB5-4061-9D8D-47D9BA6C07E5}" styleName="Table_2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u/1/folders/1NCb08EEfdCYmmVGcUL8P0oQ7dUPO7Kmk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ilephant.com/glossary/relu-function/" TargetMode="External"/><Relationship Id="rId3" Type="http://schemas.openxmlformats.org/officeDocument/2006/relationships/hyperlink" Target="https://blog.naver.com/godbswkd123/221349336221" TargetMode="External"/><Relationship Id="rId4" Type="http://schemas.openxmlformats.org/officeDocument/2006/relationships/hyperlink" Target="https://study.com/academy/lesson/estimation-of-r-squared-variance-of-epsilon-definition-examples.html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용어: 남겨놓는 걸 test, 학습시킬 때 보는 걸 validation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4a30384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4a30384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⇒ 비슷한 논문 찾아보기.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TCGA 데이터로 AE, SAE, SDA 비교논문 찾기.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데이터가 몇 개고, 그 중 몇 개를 썼는지.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양쪽 전체 데이터 몇 개인지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영어로 쓰기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fa5818db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fa5818db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4a3038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4a3038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fa5818db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fa5818db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fold change_st14: when mapped each genes to stage, use genes that matched to stage 1or 4 among genes selected by fold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d1ade578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d1ade578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175ed34a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175ed34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d1ade5782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d1ade5782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deeffeec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deeffee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d1ade5782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d1ade5782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1ade5782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1ade5782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var 1600: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https://drive.google.com/drive/u/1/folders/1NCb08EEfdCYmmVGcUL8P0oQ7dUPO7Kmk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d4a3038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d4a3038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eeffeec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eeffeec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deeffeec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deeffeec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d99daad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d99daad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0db3ee7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0db3ee7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d37d9613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d37d9613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7:2:1 (떼어놓는 건 test, 1)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e13b639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e13b639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e13b639c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e13b639c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e13b639c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e13b639c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e13b639c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e13b639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e13b639c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e13b639c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d4a3038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d4a3038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e13b639c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e13b639c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f6d39112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f6d39112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f785d99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f785d99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f785d992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f785d992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d37d9613a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d37d9613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d37d9613a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d37d9613a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0db3ee71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0db3ee71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fa88730f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fa88730f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0db3ee71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0db3ee7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0db3ee71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0db3ee71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f90c484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f90c484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DEEP LEARNING REGRESSION MODEL을 말로도 써주고 그림으로도 그려주고 하기.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0db3ee71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0db3ee71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0db3ee71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0db3ee71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0db3ee71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0db3ee71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382bd03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382bd03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382bd03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382bd03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382bd031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382bd031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82bd031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82bd031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382bd03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382bd03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deda2ba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deda2ba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d4a30384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d4a3038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d175ed34a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d175ed34a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d4a303847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d4a30384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d4a303847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d4a303847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5d4a30384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5d4a30384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d4a30384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d4a30384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e13b639c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e13b639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f7c048e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f7c048e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fd35603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fd35603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fd35603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fd35603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d4a30384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d4a30384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relu: </a:t>
            </a:r>
            <a:r>
              <a:rPr lang="ko" u="sng">
                <a:solidFill>
                  <a:schemeClr val="hlink"/>
                </a:solidFill>
                <a:hlinkClick r:id="rId2"/>
              </a:rPr>
              <a:t>https://ailephant.com/glossary/relu-function/</a:t>
            </a:r>
            <a:r>
              <a:rPr lang="ko"/>
              <a:t>, </a:t>
            </a:r>
            <a:r>
              <a:rPr lang="ko" u="sng">
                <a:solidFill>
                  <a:schemeClr val="hlink"/>
                </a:solidFill>
                <a:hlinkClick r:id="rId3"/>
              </a:rPr>
              <a:t>https://blog.naver.com/godbswkd123/221349336221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mse: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https://study.com/academy/lesson/estimation-of-r-squared-variance-of-epsilon-definition-examples.html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4a30384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4a30384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d4a30384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d4a30384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d4a30384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d4a30384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mcgenomics.biomedcentral.com/articles/10.1186/s12864-017-4226-0" TargetMode="External"/><Relationship Id="rId4" Type="http://schemas.openxmlformats.org/officeDocument/2006/relationships/hyperlink" Target="https://bmcgenomics.biomedcentral.com/articles/10.1186/s12864-017-4226-0" TargetMode="External"/><Relationship Id="rId5" Type="http://schemas.openxmlformats.org/officeDocument/2006/relationships/hyperlink" Target="https://bmcgenomics.biomedcentral.com/articles/10.1186/s12864-017-4226-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deep learning model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기존 논문과 성능 비교</a:t>
            </a: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311704" y="4379696"/>
            <a:ext cx="9393600" cy="7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 u="sng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비교논문</a:t>
            </a:r>
            <a:endParaRPr b="1" sz="1500" u="sng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marR="0" rtl="0" algn="just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ko" sz="1500" u="sng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https://bmcgenomics.biomedcentral.com/articles/10.1186/s12864-017-4226-0</a:t>
            </a: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5937223" y="1833162"/>
            <a:ext cx="40818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 AE 최고 성능(MSE) : 0.16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논문 AE 성능(MSE) : 0.289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graphicFrame>
        <p:nvGraphicFramePr>
          <p:cNvPr id="128" name="Google Shape;128;p22"/>
          <p:cNvGraphicFramePr/>
          <p:nvPr/>
        </p:nvGraphicFramePr>
        <p:xfrm>
          <a:off x="229325" y="1522075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{14E7EAE6-3BB5-4061-9D8D-47D9BA6C07E5}</a:tableStyleId>
              </a:tblPr>
              <a:tblGrid>
                <a:gridCol w="1311275"/>
                <a:gridCol w="1436700"/>
                <a:gridCol w="1436700"/>
                <a:gridCol w="1288450"/>
              </a:tblGrid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Hyperparameter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Hyperparameter value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MSE</a:t>
                      </a:r>
                      <a:endParaRPr b="1" sz="10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Lasso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α</a:t>
                      </a:r>
                      <a:endParaRPr i="1"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0.05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0.3516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0.2912</a:t>
                      </a:r>
                      <a:endParaRPr b="1"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forests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Number of estimators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0.3221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200</a:t>
                      </a:r>
                      <a:endParaRPr b="1"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0.2967</a:t>
                      </a:r>
                      <a:endParaRPr b="1"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MLP-SAE model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Learning rate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</a:t>
                      </a:r>
                      <a:endParaRPr b="1"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0.2890</a:t>
                      </a:r>
                      <a:endParaRPr b="1"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0.00001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0.2918</a:t>
                      </a:r>
                      <a:endParaRPr sz="900">
                        <a:solidFill>
                          <a:srgbClr val="333333"/>
                        </a:solidFill>
                        <a:highlight>
                          <a:srgbClr val="FFFFFF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5725" marB="45725" marR="91450" marL="91450">
                    <a:lnL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9" name="Google Shape;129;p22"/>
          <p:cNvSpPr txBox="1"/>
          <p:nvPr/>
        </p:nvSpPr>
        <p:spPr>
          <a:xfrm>
            <a:off x="6236500" y="27967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7 085 genes measured in 112 samples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Deep Model - PanCancer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/>
          <p:nvPr/>
        </p:nvSpPr>
        <p:spPr>
          <a:xfrm>
            <a:off x="311775" y="350900"/>
            <a:ext cx="8520600" cy="44997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Deep Model - PanCancer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37" name="Google Shape;137;p23"/>
          <p:cNvSpPr txBox="1"/>
          <p:nvPr/>
        </p:nvSpPr>
        <p:spPr>
          <a:xfrm>
            <a:off x="311775" y="3601375"/>
            <a:ext cx="80532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data preparation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result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ko" sz="1800">
                <a:solidFill>
                  <a:srgbClr val="666666"/>
                </a:solidFill>
              </a:rPr>
              <a:t>graph</a:t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2" name="Google Shape;142;p24"/>
          <p:cNvGraphicFramePr/>
          <p:nvPr/>
        </p:nvGraphicFramePr>
        <p:xfrm>
          <a:off x="215800" y="136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884100"/>
                <a:gridCol w="7828300"/>
              </a:tblGrid>
              <a:tr h="6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purpose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increase the accuracy to &gt;0.89 (meta) and &gt;0.75 (Seoul’s clinical data)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process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do transfer learning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9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result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the loss doesn’t decrease significantly when node number is bigger than 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   (100: 0.173        200: 0.169        300:0.165)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chosen middle node: 175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1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loss: 0.11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43" name="Google Shape;143;p24"/>
          <p:cNvSpPr txBox="1"/>
          <p:nvPr/>
        </p:nvSpPr>
        <p:spPr>
          <a:xfrm>
            <a:off x="280088" y="316975"/>
            <a:ext cx="901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/>
              <a:t>Deep Model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1. Data Preparation</a:t>
            </a:r>
            <a:endParaRPr b="1"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093925"/>
            <a:ext cx="3966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Used Data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150" name="Google Shape;150;p25"/>
          <p:cNvGraphicFramePr/>
          <p:nvPr/>
        </p:nvGraphicFramePr>
        <p:xfrm>
          <a:off x="311700" y="15672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819950"/>
                <a:gridCol w="1680600"/>
                <a:gridCol w="1680600"/>
              </a:tblGrid>
              <a:tr h="54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TCGA_clinical_Mother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TCGA_Meta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size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(10535, 22205)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(9607, 29)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after parsing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(7105, 22205)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(7105, 2)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4673375" y="1072450"/>
            <a:ext cx="3966300" cy="4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Data Criteria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/>
          </a:p>
        </p:txBody>
      </p:sp>
      <p:graphicFrame>
        <p:nvGraphicFramePr>
          <p:cNvPr id="152" name="Google Shape;152;p25"/>
          <p:cNvGraphicFramePr/>
          <p:nvPr/>
        </p:nvGraphicFramePr>
        <p:xfrm>
          <a:off x="4673375" y="1545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938050"/>
                <a:gridCol w="1370625"/>
                <a:gridCol w="1850250"/>
              </a:tblGrid>
              <a:tr h="365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feature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Sample (train:test:val)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variance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1600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3045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fold change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158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3045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fold change_st14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132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3045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auto encoder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175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3045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5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1500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sp>
        <p:nvSpPr>
          <p:cNvPr id="153" name="Google Shape;153;p25"/>
          <p:cNvSpPr txBox="1"/>
          <p:nvPr/>
        </p:nvSpPr>
        <p:spPr>
          <a:xfrm>
            <a:off x="3673425" y="3125500"/>
            <a:ext cx="8955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(Pancancer)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26"/>
          <p:cNvGraphicFramePr/>
          <p:nvPr/>
        </p:nvGraphicFramePr>
        <p:xfrm>
          <a:off x="417475" y="1377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738075"/>
                <a:gridCol w="1806675"/>
                <a:gridCol w="1827200"/>
              </a:tblGrid>
              <a:tr h="36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TCGA_clinical_Mother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TCGA_Meta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9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size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(10535, 22205)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(9607, 29)</a:t>
                      </a:r>
                      <a:endParaRPr sz="1200"/>
                    </a:p>
                  </a:txBody>
                  <a:tcPr marT="91425" marB="91425" marR="91425" marL="91425" anchor="ctr"/>
                </a:tc>
              </a:tr>
              <a:tr h="59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after parsing 1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(7105, 22205)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(7105, 2)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/>
                </a:tc>
              </a:tr>
              <a:tr h="59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after parsing 2</a:t>
                      </a:r>
                      <a:endParaRPr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(3045, 2)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59" name="Google Shape;159;p26"/>
          <p:cNvSpPr txBox="1"/>
          <p:nvPr/>
        </p:nvSpPr>
        <p:spPr>
          <a:xfrm>
            <a:off x="4938050" y="1057350"/>
            <a:ext cx="41091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select label and number of feature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leave only common sample and exclude NA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Meta: </a:t>
            </a:r>
            <a:r>
              <a:rPr lang="ko">
                <a:solidFill>
                  <a:schemeClr val="dk1"/>
                </a:solidFill>
              </a:rPr>
              <a:t>leave only the sample name and selected label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">
                <a:solidFill>
                  <a:schemeClr val="dk1"/>
                </a:solidFill>
              </a:rPr>
              <a:t>Mother: select genes according to criteria mentioned before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"/>
              <a:t>divide both data according to train:val ratio (0.85:0.15, train:test=0.8:0.2)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3995850" y="3669900"/>
            <a:ext cx="1152300" cy="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</a:rPr>
              <a:t>(global cancer)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27"/>
          <p:cNvGraphicFramePr/>
          <p:nvPr/>
        </p:nvGraphicFramePr>
        <p:xfrm>
          <a:off x="4507650" y="103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44200"/>
                <a:gridCol w="1120100"/>
                <a:gridCol w="1064575"/>
                <a:gridCol w="962700"/>
              </a:tblGrid>
              <a:tr h="32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Fold_change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P-Value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count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83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23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3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49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32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158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graphicFrame>
        <p:nvGraphicFramePr>
          <p:cNvPr id="166" name="Google Shape;166;p27"/>
          <p:cNvGraphicFramePr/>
          <p:nvPr/>
        </p:nvGraphicFramePr>
        <p:xfrm>
          <a:off x="4520590" y="305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44200"/>
                <a:gridCol w="1120075"/>
                <a:gridCol w="1064550"/>
                <a:gridCol w="962750"/>
              </a:tblGrid>
              <a:tr h="2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Fold_change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P-Value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count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EAD3"/>
                    </a:solidFill>
                  </a:tcPr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&gt;1.7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110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&gt;0.8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92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&gt;0.15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106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&gt;1.3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&lt;0.001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101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  <a:tr h="28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409</a:t>
                      </a:r>
                      <a:endParaRPr b="1"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67" name="Google Shape;167;p27"/>
          <p:cNvSpPr txBox="1"/>
          <p:nvPr/>
        </p:nvSpPr>
        <p:spPr>
          <a:xfrm>
            <a:off x="359400" y="1623700"/>
            <a:ext cx="3965100" cy="2585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TCGA_Meta Classification for pancancer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68" name="Google Shape;168;p27"/>
          <p:cNvGraphicFramePr/>
          <p:nvPr/>
        </p:nvGraphicFramePr>
        <p:xfrm>
          <a:off x="728075" y="214937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1642000"/>
                <a:gridCol w="1642000"/>
              </a:tblGrid>
              <a:tr h="63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63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1960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63125">
                <a:tc vMerge="1"/>
                <a:tc vMerge="1"/>
              </a:tr>
              <a:tr h="63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2084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63125">
                <a:tc vMerge="1"/>
                <a:tc vMerge="1"/>
              </a:tr>
              <a:tr h="63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1645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63125">
                <a:tc vMerge="1"/>
                <a:tc vMerge="1"/>
              </a:tr>
              <a:tr h="631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790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63125">
                <a:tc vMerge="1"/>
                <a:tc vMerge="1"/>
              </a:tr>
              <a:tr h="90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6479 </a:t>
                      </a:r>
                      <a:r>
                        <a:rPr lang="ko" sz="800">
                          <a:solidFill>
                            <a:srgbClr val="666666"/>
                          </a:solidFill>
                        </a:rPr>
                        <a:t>(9607 -NA)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69" name="Google Shape;169;p27"/>
          <p:cNvSpPr txBox="1"/>
          <p:nvPr/>
        </p:nvSpPr>
        <p:spPr>
          <a:xfrm>
            <a:off x="279650" y="370950"/>
            <a:ext cx="8589600" cy="4599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Criterion: fold change (train:val = 1:1)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329475" y="4344850"/>
            <a:ext cx="429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Extraction method: Compare the average of the expression values all genes have at each stage. And map genes with the stage that has the highest value.</a:t>
            </a:r>
            <a:endParaRPr sz="1200"/>
          </a:p>
        </p:txBody>
      </p:sp>
      <p:sp>
        <p:nvSpPr>
          <p:cNvPr id="171" name="Google Shape;171;p27"/>
          <p:cNvSpPr txBox="1"/>
          <p:nvPr/>
        </p:nvSpPr>
        <p:spPr>
          <a:xfrm>
            <a:off x="4507650" y="4845850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adjust</a:t>
            </a:r>
            <a:r>
              <a:rPr lang="ko" sz="900"/>
              <a:t>ed the fold change value to make total number of genes to be around 400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6" y="423875"/>
            <a:ext cx="2990421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938" y="423875"/>
            <a:ext cx="3010007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0300" y="419113"/>
            <a:ext cx="3003888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4650" y="2689150"/>
            <a:ext cx="3068425" cy="219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5825" y="2667624"/>
            <a:ext cx="3123475" cy="22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/>
        </p:nvSpPr>
        <p:spPr>
          <a:xfrm>
            <a:off x="1836100" y="1309825"/>
            <a:ext cx="5556000" cy="2699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TCGA_Mother 교차분할표 for global cancer (train:test = 1:1)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86" name="Google Shape;186;p29"/>
          <p:cNvGraphicFramePr/>
          <p:nvPr/>
        </p:nvGraphicFramePr>
        <p:xfrm>
          <a:off x="2035725" y="1815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1282450"/>
                <a:gridCol w="1282450"/>
                <a:gridCol w="1282450"/>
                <a:gridCol w="1282450"/>
              </a:tblGrid>
              <a:tr h="3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test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1089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1088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1142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1141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889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888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 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434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434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322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3554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3551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7105</a:t>
                      </a:r>
                      <a:r>
                        <a:rPr lang="ko" sz="1100">
                          <a:solidFill>
                            <a:srgbClr val="666666"/>
                          </a:solidFill>
                        </a:rPr>
                        <a:t> </a:t>
                      </a:r>
                      <a:r>
                        <a:rPr lang="ko" sz="800">
                          <a:solidFill>
                            <a:srgbClr val="666666"/>
                          </a:solidFill>
                        </a:rPr>
                        <a:t>(9607 중 NA제외)</a:t>
                      </a:r>
                      <a:endParaRPr sz="800">
                        <a:solidFill>
                          <a:srgbClr val="666666"/>
                        </a:solidFill>
                      </a:endParaRPr>
                    </a:p>
                  </a:txBody>
                  <a:tcPr marT="63500" marB="63500" marR="63500" marL="63500"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 Run DNN</a:t>
            </a:r>
            <a:endParaRPr b="1"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5023650" y="1294975"/>
            <a:ext cx="38085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Char char="-"/>
            </a:pPr>
            <a:r>
              <a:rPr lang="ko" sz="1050" u="sng"/>
              <a:t>for all stages</a:t>
            </a:r>
            <a:endParaRPr sz="1050" u="sng"/>
          </a:p>
        </p:txBody>
      </p:sp>
      <p:graphicFrame>
        <p:nvGraphicFramePr>
          <p:cNvPr id="193" name="Google Shape;193;p30"/>
          <p:cNvGraphicFramePr/>
          <p:nvPr/>
        </p:nvGraphicFramePr>
        <p:xfrm>
          <a:off x="311700" y="12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114375"/>
                <a:gridCol w="3347625"/>
              </a:tblGrid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input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train_x.shape[1]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output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train_y.shape[1]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layer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node percentage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0.6 0.8 0.6 0.8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activation function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relu / sigmoid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loss function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categorical_crossentropy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optimizer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adam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6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model.fit(train_x, train_y, validation_data = (test_x, test_y), epochs=10, batch_size=batch_size, verbose=0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          ,callbacks=[cb_checkpoint, cb_early_stopping]) 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Result</a:t>
            </a:r>
            <a:endParaRPr b="1"/>
          </a:p>
        </p:txBody>
      </p:sp>
      <p:graphicFrame>
        <p:nvGraphicFramePr>
          <p:cNvPr id="199" name="Google Shape;199;p31"/>
          <p:cNvGraphicFramePr/>
          <p:nvPr/>
        </p:nvGraphicFramePr>
        <p:xfrm>
          <a:off x="651875" y="11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2318050"/>
                <a:gridCol w="1840725"/>
                <a:gridCol w="1840725"/>
                <a:gridCol w="184072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gene selection criteria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(#feature)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56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var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(1600)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3562:3562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0.8172375070352624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0.46743402589512034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6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fold change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(158)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3554:3551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(total sample_7105)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0.5365785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0.49647987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AE</a:t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(175)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3554:3551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(total sample_7105)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0.5123177278670931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0.4966367824479189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purpose</a:t>
            </a:r>
            <a:endParaRPr b="1"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923875"/>
            <a:ext cx="8520600" cy="6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tumor stage의 분류와 AE 최적화를 통해서 이전의 modeling되었던 layer을 만들어질 model에다 transfer learning을 진행하고 meta 데이터로는 &gt;0.89, 서울대 임상 데이터로는 &gt;0.75 의 결과 나올 수 있도록 해야함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00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process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2601075"/>
            <a:ext cx="85206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AE로 각 tumor stage specific한 gene을 추출하고 이를 이용하여 model의 loss를 확인한다.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348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result</a:t>
            </a:r>
            <a:endParaRPr b="1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3989525"/>
            <a:ext cx="85206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AE로 추출한 gene 수: 158 (기준: fold&gt;2, p&lt;0.001)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deep model의 loss: 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+"/>
            </a:pPr>
            <a:r>
              <a:rPr b="1" lang="ko"/>
              <a:t>Confusion Matrix</a:t>
            </a:r>
            <a:endParaRPr b="1"/>
          </a:p>
        </p:txBody>
      </p:sp>
      <p:graphicFrame>
        <p:nvGraphicFramePr>
          <p:cNvPr id="205" name="Google Shape;205;p32"/>
          <p:cNvGraphicFramePr/>
          <p:nvPr/>
        </p:nvGraphicFramePr>
        <p:xfrm>
          <a:off x="645150" y="116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55200"/>
                <a:gridCol w="955200"/>
                <a:gridCol w="955200"/>
                <a:gridCol w="955200"/>
                <a:gridCol w="955200"/>
                <a:gridCol w="955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764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240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268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109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245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769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457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87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142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1762/3551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06" name="Google Shape;206;p32"/>
          <p:cNvSpPr txBox="1"/>
          <p:nvPr/>
        </p:nvSpPr>
        <p:spPr>
          <a:xfrm>
            <a:off x="6390675" y="2657050"/>
            <a:ext cx="2309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(gene: fold change 158)</a:t>
            </a:r>
            <a:endParaRPr/>
          </a:p>
        </p:txBody>
      </p:sp>
      <p:graphicFrame>
        <p:nvGraphicFramePr>
          <p:cNvPr id="207" name="Google Shape;207;p32"/>
          <p:cNvGraphicFramePr/>
          <p:nvPr/>
        </p:nvGraphicFramePr>
        <p:xfrm>
          <a:off x="659475" y="315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55200"/>
                <a:gridCol w="955200"/>
                <a:gridCol w="955200"/>
                <a:gridCol w="955200"/>
                <a:gridCol w="955200"/>
                <a:gridCol w="955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811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298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298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134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667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334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138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219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76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1773/3551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08" name="Google Shape;208;p32"/>
          <p:cNvSpPr txBox="1"/>
          <p:nvPr/>
        </p:nvSpPr>
        <p:spPr>
          <a:xfrm>
            <a:off x="6390675" y="4650225"/>
            <a:ext cx="2309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(gene: fold change 409)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649375"/>
            <a:ext cx="3419475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0" y="658900"/>
            <a:ext cx="34290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 Run DNN</a:t>
            </a:r>
            <a:endParaRPr b="1"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5023650" y="1294975"/>
            <a:ext cx="38085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 u="sng">
                <a:solidFill>
                  <a:schemeClr val="dk1"/>
                </a:solidFill>
                <a:highlight>
                  <a:srgbClr val="FFFFFF"/>
                </a:highlight>
              </a:rPr>
              <a:t>for stage 1,4 only</a:t>
            </a:r>
            <a:endParaRPr sz="1050" u="sng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Train Data : 1217, Test Data : 1522, Validation Data : 306, Training Epochs : 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Training Accuracy :  1.0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Validation Accuracy : 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0.8562091588973999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Test Accuracy :</a:t>
            </a: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0.8574244379997253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>
                <a:solidFill>
                  <a:schemeClr val="dk1"/>
                </a:solidFill>
                <a:highlight>
                  <a:srgbClr val="FFFFFF"/>
                </a:highlight>
              </a:rPr>
              <a:t>Execution time : 0.0 Days 0.0 Hour 14.0 Min 17 Sec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" name="Google Shape;221;p34"/>
          <p:cNvGraphicFramePr/>
          <p:nvPr/>
        </p:nvGraphicFramePr>
        <p:xfrm>
          <a:off x="311700" y="12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114375"/>
                <a:gridCol w="3347625"/>
              </a:tblGrid>
              <a:tr h="318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input dimension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train_x.shape[1]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6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output dimension</a:t>
                      </a:r>
                      <a:endParaRPr sz="1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train_y.shape[1]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265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feature</a:t>
                      </a:r>
                      <a:endParaRPr sz="10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15019 (only stage 1,4)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layer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node percentage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0.6 0.8 0.6 0.8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7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activation function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relu / sigmoid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9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loss function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categorical_crossentropy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6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optimizer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adam (lr=0.00001)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7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fit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model.fit(train_x, train_y, validation_data = (test_x, test_y), epochs=10, batch_size=batch_size, verbose=0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          ,callbacks=[cb_checkpoint, cb_early_stopping]) 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Result</a:t>
            </a:r>
            <a:endParaRPr b="1"/>
          </a:p>
        </p:txBody>
      </p:sp>
      <p:graphicFrame>
        <p:nvGraphicFramePr>
          <p:cNvPr id="227" name="Google Shape;227;p35"/>
          <p:cNvGraphicFramePr/>
          <p:nvPr/>
        </p:nvGraphicFramePr>
        <p:xfrm>
          <a:off x="651875" y="11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2318050"/>
                <a:gridCol w="1840725"/>
                <a:gridCol w="1840725"/>
                <a:gridCol w="184072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gene selection criteria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(#feature)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stage1, 4 only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(15019)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1217:1522:306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(total sample_3045)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1.0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0.857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var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(500)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(random 500 among st1,4(15019))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1217:1522:306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(total sample_3045)</a:t>
                      </a:r>
                      <a:endParaRPr sz="12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</a:t>
                      </a:r>
                      <a:endParaRPr sz="8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0.814</a:t>
                      </a:r>
                      <a:endParaRPr sz="8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EFEFE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+"/>
            </a:pPr>
            <a:r>
              <a:rPr b="1" lang="ko"/>
              <a:t>Confusion Matrix</a:t>
            </a:r>
            <a:endParaRPr b="1"/>
          </a:p>
        </p:txBody>
      </p:sp>
      <p:sp>
        <p:nvSpPr>
          <p:cNvPr id="233" name="Google Shape;233;p36"/>
          <p:cNvSpPr txBox="1"/>
          <p:nvPr/>
        </p:nvSpPr>
        <p:spPr>
          <a:xfrm>
            <a:off x="4521600" y="2372250"/>
            <a:ext cx="23097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(gene: fold_stage1,4 )</a:t>
            </a:r>
            <a:endParaRPr/>
          </a:p>
        </p:txBody>
      </p:sp>
      <p:graphicFrame>
        <p:nvGraphicFramePr>
          <p:cNvPr id="234" name="Google Shape;234;p36"/>
          <p:cNvGraphicFramePr/>
          <p:nvPr/>
        </p:nvGraphicFramePr>
        <p:xfrm>
          <a:off x="645150" y="317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55200"/>
                <a:gridCol w="955200"/>
                <a:gridCol w="955200"/>
                <a:gridCol w="955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995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190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93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244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1522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235" name="Google Shape;235;p36"/>
          <p:cNvSpPr txBox="1"/>
          <p:nvPr/>
        </p:nvSpPr>
        <p:spPr>
          <a:xfrm>
            <a:off x="4572000" y="4248600"/>
            <a:ext cx="26808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(gene: 500 among fold_stage1, 4 )</a:t>
            </a:r>
            <a:endParaRPr/>
          </a:p>
        </p:txBody>
      </p:sp>
      <p:graphicFrame>
        <p:nvGraphicFramePr>
          <p:cNvPr id="236" name="Google Shape;236;p36"/>
          <p:cNvGraphicFramePr/>
          <p:nvPr/>
        </p:nvGraphicFramePr>
        <p:xfrm>
          <a:off x="645150" y="1295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55200"/>
                <a:gridCol w="955200"/>
                <a:gridCol w="955200"/>
                <a:gridCol w="955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1016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207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pre_stage4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72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227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1522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Result</a:t>
            </a:r>
            <a:endParaRPr b="1"/>
          </a:p>
        </p:txBody>
      </p:sp>
      <p:graphicFrame>
        <p:nvGraphicFramePr>
          <p:cNvPr id="242" name="Google Shape;242;p37"/>
          <p:cNvGraphicFramePr/>
          <p:nvPr/>
        </p:nvGraphicFramePr>
        <p:xfrm>
          <a:off x="651875" y="112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77375"/>
                <a:gridCol w="1252575"/>
                <a:gridCol w="1252575"/>
                <a:gridCol w="1252575"/>
                <a:gridCol w="1252575"/>
                <a:gridCol w="125257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gene selection criteria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(#feature)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auc score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note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2060:477:508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(0.85*0.8 : 0.15 (:0.85*0.2))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(total sample_3045)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0.905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0.828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0.789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-stage 1,4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-balanced tumor species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-0724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088" y="152400"/>
            <a:ext cx="607381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Result for each cancer</a:t>
            </a:r>
            <a:endParaRPr b="1"/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7150"/>
            <a:ext cx="224153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/>
        </p:nvSpPr>
        <p:spPr>
          <a:xfrm>
            <a:off x="2625325" y="4500575"/>
            <a:ext cx="61722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&lt;- real value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9" name="Google Shape;259;p40"/>
          <p:cNvGraphicFramePr/>
          <p:nvPr/>
        </p:nvGraphicFramePr>
        <p:xfrm>
          <a:off x="505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77375"/>
                <a:gridCol w="1252575"/>
                <a:gridCol w="1252575"/>
                <a:gridCol w="1252575"/>
                <a:gridCol w="125257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name of the cancer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auc score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TCGA-LUSC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188:42:47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TCGA-UVM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2:1:1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TCGA-BRCA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152:32:38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TCGA-MESO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17:5:4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0.76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TCGA-LIHC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131:31:32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TCGA-ESCA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22:6:5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0.67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0.67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TCGA-ACC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16:4:4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0" name="Google Shape;2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0" y="376450"/>
            <a:ext cx="2322402" cy="47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41"/>
          <p:cNvGraphicFramePr/>
          <p:nvPr/>
        </p:nvGraphicFramePr>
        <p:xfrm>
          <a:off x="505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77375"/>
                <a:gridCol w="1252575"/>
                <a:gridCol w="1252575"/>
                <a:gridCol w="1252575"/>
                <a:gridCol w="125257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name of the cancer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auc score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TCGA-CHOL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23:6:5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0.86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PAAD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27:5:5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READ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17:5:4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0.2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0.2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TCGA-TGCT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36:9:9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TCGA-STAD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73:17:18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0.74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0.53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0.53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TCGA-COAD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64:15:16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0.67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0.67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TCGA-THCA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261:59:65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0.85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0" y="355550"/>
            <a:ext cx="2305762" cy="4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Google Shape;69;p15"/>
          <p:cNvGraphicFramePr/>
          <p:nvPr/>
        </p:nvGraphicFramePr>
        <p:xfrm>
          <a:off x="215800" y="1283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919775"/>
                <a:gridCol w="7792625"/>
              </a:tblGrid>
              <a:tr h="6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purpose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with fixed dimension 10,000 and layer_num 10, find the optimal contraction ratio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6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process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check the test loss while increasing node number by 10 (10~1000)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9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result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the loss doesn’t decrease significantly when node number is bigger than 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   (100: 0.173        200: 0.169        300:0.165)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chosen middle node: 175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1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loss: 0.11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0" name="Google Shape;70;p15"/>
          <p:cNvSpPr txBox="1"/>
          <p:nvPr/>
        </p:nvSpPr>
        <p:spPr>
          <a:xfrm>
            <a:off x="280088" y="316975"/>
            <a:ext cx="901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/>
              <a:t>Autoencoder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Google Shape;271;p42"/>
          <p:cNvGraphicFramePr/>
          <p:nvPr/>
        </p:nvGraphicFramePr>
        <p:xfrm>
          <a:off x="50525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77375"/>
                <a:gridCol w="1252575"/>
                <a:gridCol w="1252575"/>
                <a:gridCol w="1252575"/>
                <a:gridCol w="125257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name of the cancer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auc score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</a:t>
                      </a:r>
                      <a:r>
                        <a:rPr lang="ko" sz="1200">
                          <a:solidFill>
                            <a:schemeClr val="dk1"/>
                          </a:solidFill>
                        </a:rPr>
                        <a:t>KICH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27:8:6</a:t>
                      </a:r>
                      <a:endParaRPr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0.40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0.38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0.38</a:t>
                      </a:r>
                      <a:endParaRPr sz="15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TCGA-HNSC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213:48:53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TCGA-KIRP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138:32:34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0.97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0.97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TCGA-BLCA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97:22:24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TCGA-KIRC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267:60:66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0.99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0.83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TCGA-LUAD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227:51:56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0.86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0.86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672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TCGA-SKCM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68:16:17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1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0.69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500"/>
                        <a:t>0.69</a:t>
                      </a:r>
                      <a:endParaRPr sz="15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00" y="376450"/>
            <a:ext cx="2292419" cy="476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 Run DNN</a:t>
            </a:r>
            <a:endParaRPr b="1"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5023650" y="1294975"/>
            <a:ext cx="38085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 u="sng">
                <a:solidFill>
                  <a:schemeClr val="dk1"/>
                </a:solidFill>
                <a:highlight>
                  <a:schemeClr val="lt1"/>
                </a:highlight>
              </a:rPr>
              <a:t>for stage 1,4 only</a:t>
            </a:r>
            <a:endParaRPr sz="105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t/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aphicFrame>
        <p:nvGraphicFramePr>
          <p:cNvPr id="279" name="Google Shape;279;p43"/>
          <p:cNvGraphicFramePr/>
          <p:nvPr/>
        </p:nvGraphicFramePr>
        <p:xfrm>
          <a:off x="311700" y="12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114375"/>
                <a:gridCol w="3347625"/>
              </a:tblGrid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input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train_x.shape[1]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output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train_y.shape[1]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layer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node percentage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0.6 0.8 0.6 0.8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activation function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relu / sigmoid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loss function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categorical_crossentropy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optimizer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adam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5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model.fit(train_x, train_y, validation_data = (test_x, test_y), epochs=10, batch_size=batch_size, verbose=0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          ,callbacks=[cb_checkpoint, cb_early_stopping]) 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17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dropout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0.2~0.6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Result</a:t>
            </a:r>
            <a:endParaRPr b="1"/>
          </a:p>
        </p:txBody>
      </p:sp>
      <p:graphicFrame>
        <p:nvGraphicFramePr>
          <p:cNvPr id="285" name="Google Shape;285;p44"/>
          <p:cNvGraphicFramePr/>
          <p:nvPr/>
        </p:nvGraphicFramePr>
        <p:xfrm>
          <a:off x="769750" y="58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77375"/>
                <a:gridCol w="1252575"/>
                <a:gridCol w="1252575"/>
                <a:gridCol w="1252575"/>
                <a:gridCol w="1252575"/>
                <a:gridCol w="1252575"/>
              </a:tblGrid>
              <a:tr h="37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gene selection criteria </a:t>
                      </a:r>
                      <a:endParaRPr sz="11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/>
                        <a:t>(#feature)</a:t>
                      </a:r>
                      <a:endParaRPr sz="9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train:test(:val)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acc</a:t>
                      </a:r>
                      <a:endParaRPr sz="11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test acc</a:t>
                      </a:r>
                      <a:endParaRPr sz="1100"/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auc score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</a:rPr>
                        <a:t>note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2060:477:508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(0.85*0.8 : 0.15 (:0.85*0.2))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</a:rPr>
                        <a:t>(total sample_3045)</a:t>
                      </a:r>
                      <a:endParaRPr sz="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0.905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0.828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0.789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-stage 1,4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-balanced tumor species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-0724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-비교용(dropout X)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2060:477:508</a:t>
                      </a:r>
                      <a:endParaRPr sz="105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0.751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0.771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0.802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dropout 0.6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2060:477:508</a:t>
                      </a:r>
                      <a:endParaRPr sz="105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0.79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0.800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0.801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dropout 0.5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2060:477:508</a:t>
                      </a:r>
                      <a:endParaRPr sz="105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0.780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0.782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dropout 0.4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2060:477:508</a:t>
                      </a:r>
                      <a:endParaRPr sz="105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0.813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0.776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0.837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dropout 0.3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15019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2060:477:508</a:t>
                      </a:r>
                      <a:endParaRPr sz="105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0.859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0.818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0.866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dropout 0.2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1500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chemeClr val="lt1"/>
                          </a:highlight>
                        </a:rPr>
                        <a:t>2060:477:508</a:t>
                      </a:r>
                      <a:endParaRPr sz="1050">
                        <a:solidFill>
                          <a:schemeClr val="dk1"/>
                        </a:solidFill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0.71</a:t>
                      </a:r>
                      <a:endParaRPr sz="105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0.470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0.461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-used ae_extracted data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-no dropout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1125" y="1219200"/>
            <a:ext cx="3800475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75" y="1219199"/>
            <a:ext cx="3593129" cy="25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000" y="152400"/>
            <a:ext cx="43718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6"/>
          <p:cNvSpPr txBox="1"/>
          <p:nvPr/>
        </p:nvSpPr>
        <p:spPr>
          <a:xfrm>
            <a:off x="7150200" y="3384275"/>
            <a:ext cx="429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all gene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350" y="152400"/>
            <a:ext cx="442160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7"/>
          <p:cNvSpPr txBox="1"/>
          <p:nvPr/>
        </p:nvSpPr>
        <p:spPr>
          <a:xfrm>
            <a:off x="7180025" y="3436450"/>
            <a:ext cx="42936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genes for stage 1,4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test_x, 1522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2. Run DNN</a:t>
            </a:r>
            <a:endParaRPr b="1"/>
          </a:p>
        </p:txBody>
      </p:sp>
      <p:sp>
        <p:nvSpPr>
          <p:cNvPr id="309" name="Google Shape;309;p48"/>
          <p:cNvSpPr txBox="1"/>
          <p:nvPr>
            <p:ph idx="1" type="body"/>
          </p:nvPr>
        </p:nvSpPr>
        <p:spPr>
          <a:xfrm>
            <a:off x="5023650" y="1294975"/>
            <a:ext cx="3808500" cy="3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ko" sz="1050" u="sng">
                <a:solidFill>
                  <a:schemeClr val="dk1"/>
                </a:solidFill>
                <a:highlight>
                  <a:schemeClr val="lt1"/>
                </a:highlight>
              </a:rPr>
              <a:t>for stage 1,4 only</a:t>
            </a:r>
            <a:endParaRPr sz="105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-"/>
            </a:pPr>
            <a:r>
              <a:rPr lang="ko" sz="1050">
                <a:solidFill>
                  <a:schemeClr val="dk1"/>
                </a:solidFill>
                <a:highlight>
                  <a:schemeClr val="lt1"/>
                </a:highlight>
              </a:rPr>
              <a:t>find best result of various combinations</a:t>
            </a:r>
            <a:endParaRPr sz="105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aphicFrame>
        <p:nvGraphicFramePr>
          <p:cNvPr id="310" name="Google Shape;310;p48"/>
          <p:cNvGraphicFramePr/>
          <p:nvPr/>
        </p:nvGraphicFramePr>
        <p:xfrm>
          <a:off x="311700" y="129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114375"/>
                <a:gridCol w="3347625"/>
              </a:tblGrid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input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train_x.shape[1]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4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output dimension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train_y.shape[1]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layer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3 or </a:t>
                      </a:r>
                      <a:r>
                        <a:rPr lang="ko" sz="1000"/>
                        <a:t>4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  <a:tr h="4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node percentage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combination of 0.6, 0.8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  <a:tr h="450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activation function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relu / sigmoid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loss function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categorical_crossentropy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31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optimizer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adam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591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fit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model.fit(train_x, train_y, validation_data = (test_x, test_y), epochs=10, batch_size=batch_size, verbose=0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              ,callbacks=[cb_checkpoint, cb_early_stopping]) </a:t>
                      </a:r>
                      <a:endParaRPr sz="1000"/>
                    </a:p>
                  </a:txBody>
                  <a:tcPr marT="91425" marB="91425" marR="91425" marL="91425" anchor="ctr"/>
                </a:tc>
              </a:tr>
              <a:tr h="17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/>
                        <a:t>dropout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solidFill>
                            <a:schemeClr val="dk1"/>
                          </a:solidFill>
                        </a:rPr>
                        <a:t>0.1, 0.2 or 0.3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25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00" y="1263850"/>
            <a:ext cx="4281351" cy="30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0"/>
          <p:cNvPicPr preferRelativeResize="0"/>
          <p:nvPr/>
        </p:nvPicPr>
        <p:blipFill rotWithShape="1">
          <a:blip r:embed="rId4">
            <a:alphaModFix/>
          </a:blip>
          <a:srcRect b="59173" l="0" r="4761" t="0"/>
          <a:stretch/>
        </p:blipFill>
        <p:spPr>
          <a:xfrm>
            <a:off x="5007625" y="2226763"/>
            <a:ext cx="3329150" cy="11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0"/>
          <p:cNvSpPr txBox="1"/>
          <p:nvPr>
            <p:ph type="title"/>
          </p:nvPr>
        </p:nvSpPr>
        <p:spPr>
          <a:xfrm>
            <a:off x="311688" y="445025"/>
            <a:ext cx="8520600" cy="572700"/>
          </a:xfrm>
          <a:prstGeom prst="rect">
            <a:avLst/>
          </a:prstGeom>
          <a:solidFill>
            <a:srgbClr val="D9D9D9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3. Result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50" y="94063"/>
            <a:ext cx="436245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100" y="152400"/>
            <a:ext cx="4356500" cy="347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0350" y="3832185"/>
            <a:ext cx="27622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2225" y="3836948"/>
            <a:ext cx="276225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130638" y="1129850"/>
            <a:ext cx="85791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used sample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130625" y="1205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raw data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7" name="Google Shape;77;p16"/>
          <p:cNvGraphicFramePr/>
          <p:nvPr/>
        </p:nvGraphicFramePr>
        <p:xfrm>
          <a:off x="200825" y="15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08850"/>
                <a:gridCol w="7288075"/>
              </a:tblGrid>
              <a:tr h="381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10535 sample with randomly chosen 10,000 genes (pancancer)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train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0.5)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5267 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validation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(0.4)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4214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test</a:t>
                      </a:r>
                      <a:r>
                        <a:rPr lang="ko">
                          <a:solidFill>
                            <a:schemeClr val="dk1"/>
                          </a:solidFill>
                        </a:rPr>
                        <a:t>(0.1)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1054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Total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10535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8" name="Google Shape;78;p16"/>
          <p:cNvGraphicFramePr/>
          <p:nvPr/>
        </p:nvGraphicFramePr>
        <p:xfrm>
          <a:off x="200825" y="58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87969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10535 sample with 22204 genes (pancancer)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9" name="Google Shape;79;p16"/>
          <p:cNvSpPr txBox="1"/>
          <p:nvPr/>
        </p:nvSpPr>
        <p:spPr>
          <a:xfrm>
            <a:off x="54425" y="3701950"/>
            <a:ext cx="57864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/>
              <a:t>used function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0" name="Google Shape;80;p16"/>
          <p:cNvGraphicFramePr/>
          <p:nvPr/>
        </p:nvGraphicFramePr>
        <p:xfrm>
          <a:off x="124625" y="417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887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activation function: ReLU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loss function: MSE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52925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725" y="152400"/>
            <a:ext cx="4333875" cy="3450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8225" y="3771900"/>
            <a:ext cx="258127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4025" y="3771900"/>
            <a:ext cx="2581275" cy="8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2672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2400"/>
            <a:ext cx="4276725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9163" y="3746900"/>
            <a:ext cx="273367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8750" y="3746900"/>
            <a:ext cx="2743200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188" y="163100"/>
            <a:ext cx="461962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400" y="3958825"/>
            <a:ext cx="2743200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4"/>
          <p:cNvSpPr txBox="1"/>
          <p:nvPr/>
        </p:nvSpPr>
        <p:spPr>
          <a:xfrm>
            <a:off x="6881825" y="2989675"/>
            <a:ext cx="1538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(green line)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8" name="Google Shape;368;p57"/>
          <p:cNvGraphicFramePr/>
          <p:nvPr/>
        </p:nvGraphicFramePr>
        <p:xfrm>
          <a:off x="215800" y="136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884100"/>
                <a:gridCol w="7828300"/>
              </a:tblGrid>
              <a:tr h="6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purpose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increase the accuracy to &gt;0.89 (meta) and &gt;0.75 (Seoul’s clinical data)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601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process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do transfer learning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9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result</a:t>
                      </a:r>
                      <a:endParaRPr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the loss doesn’t decrease significantly when node number is bigger than 100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rgbClr val="666666"/>
                          </a:solidFill>
                        </a:rPr>
                        <a:t>   (100: 0.173        200: 0.169        300:0.165)</a:t>
                      </a:r>
                      <a:endParaRPr>
                        <a:solidFill>
                          <a:srgbClr val="666666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chosen middle node: 175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019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solidFill>
                            <a:schemeClr val="dk1"/>
                          </a:solidFill>
                        </a:rPr>
                        <a:t>loss: 0.11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369" name="Google Shape;369;p57"/>
          <p:cNvSpPr txBox="1"/>
          <p:nvPr/>
        </p:nvSpPr>
        <p:spPr>
          <a:xfrm>
            <a:off x="280088" y="316975"/>
            <a:ext cx="901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200"/>
              <a:t>Deep Model</a:t>
            </a:r>
            <a:endParaRPr sz="3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Random_sampleing &amp; 10-fold cross validation</a:t>
            </a:r>
            <a:endParaRPr sz="2000"/>
          </a:p>
        </p:txBody>
      </p:sp>
      <p:sp>
        <p:nvSpPr>
          <p:cNvPr id="375" name="Google Shape;375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 Sampling Best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layer :3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node_proportion : 0.6,0.8,0.6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feature : 1600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Test_acc : 0.634615386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Train_acc : </a:t>
            </a:r>
            <a:r>
              <a:rPr lang="ko"/>
              <a:t>0.984126985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Val-acc : 0.793913054</a:t>
            </a:r>
            <a:endParaRPr/>
          </a:p>
        </p:txBody>
      </p:sp>
      <p:sp>
        <p:nvSpPr>
          <p:cNvPr id="376" name="Google Shape;376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sample: 6개월 이해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Deep Model-Ovary Cancer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Tumor Stage Classification</a:t>
            </a:r>
            <a:endParaRPr/>
          </a:p>
        </p:txBody>
      </p:sp>
      <p:sp>
        <p:nvSpPr>
          <p:cNvPr id="393" name="Google Shape;393;p61"/>
          <p:cNvSpPr txBox="1"/>
          <p:nvPr>
            <p:ph idx="1" type="body"/>
          </p:nvPr>
        </p:nvSpPr>
        <p:spPr>
          <a:xfrm>
            <a:off x="311700" y="1152475"/>
            <a:ext cx="8520600" cy="33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Purpose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Classification each tumor stage for ovary cancer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Process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Make a 5-fold cross validation gene selection model and compare pre-model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325300" y="2571750"/>
            <a:ext cx="3000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</a:rPr>
              <a:t>&lt;activated stage for TCGA&gt;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160750" y="203600"/>
            <a:ext cx="3000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</a:rPr>
              <a:t>&lt;ovary cancer patient classification&gt; -5 fold</a:t>
            </a:r>
            <a:endParaRPr sz="1100">
              <a:solidFill>
                <a:schemeClr val="dk1"/>
              </a:solidFill>
            </a:endParaRPr>
          </a:p>
        </p:txBody>
      </p:sp>
      <p:graphicFrame>
        <p:nvGraphicFramePr>
          <p:cNvPr id="87" name="Google Shape;87;p17"/>
          <p:cNvGraphicFramePr/>
          <p:nvPr/>
        </p:nvGraphicFramePr>
        <p:xfrm>
          <a:off x="325300" y="60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971550"/>
                <a:gridCol w="1247775"/>
                <a:gridCol w="1314450"/>
                <a:gridCol w="1162050"/>
                <a:gridCol w="1057275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OV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total(331)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train (0.7)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test (0.2)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val (0.1)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267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 186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331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234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65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32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" name="Google Shape;88;p17"/>
          <p:cNvGraphicFramePr/>
          <p:nvPr/>
        </p:nvGraphicFramePr>
        <p:xfrm>
          <a:off x="325300" y="3029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{1146F9D2-9089-4E56-BF3F-A5CF843CCF05}</a:tableStyleId>
              </a:tblPr>
              <a:tblGrid>
                <a:gridCol w="848000"/>
                <a:gridCol w="1885950"/>
                <a:gridCol w="3067050"/>
              </a:tblGrid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count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prob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stage2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9265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0.41726715907043777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stage3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4688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0.21113312916591606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54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stage4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8251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0.3715997117636462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29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total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22202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/>
                        <a:t>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"/>
          <p:cNvSpPr txBox="1"/>
          <p:nvPr>
            <p:ph type="title"/>
          </p:nvPr>
        </p:nvSpPr>
        <p:spPr>
          <a:xfrm>
            <a:off x="311700" y="2980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800">
                <a:solidFill>
                  <a:schemeClr val="dk2"/>
                </a:solidFill>
              </a:rPr>
              <a:t>Classification each tumor stage for ovary cancer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62"/>
          <p:cNvSpPr txBox="1"/>
          <p:nvPr>
            <p:ph idx="1" type="body"/>
          </p:nvPr>
        </p:nvSpPr>
        <p:spPr>
          <a:xfrm>
            <a:off x="311700" y="945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1.</a:t>
            </a:r>
            <a:r>
              <a:rPr lang="ko" sz="1400">
                <a:solidFill>
                  <a:schemeClr val="dk1"/>
                </a:solidFill>
                <a:highlight>
                  <a:srgbClr val="FDFDFD"/>
                </a:highlight>
              </a:rPr>
              <a:t>Extract only ovarian cancer patient from original TCGA meta data</a:t>
            </a:r>
            <a:endParaRPr sz="1400">
              <a:solidFill>
                <a:schemeClr val="dk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400">
                <a:solidFill>
                  <a:schemeClr val="dk1"/>
                </a:solidFill>
                <a:highlight>
                  <a:srgbClr val="FDFDFD"/>
                </a:highlight>
              </a:rPr>
              <a:t>2. Mapping stage each ovary cancer patient as clinical data</a:t>
            </a:r>
            <a:endParaRPr sz="1400">
              <a:solidFill>
                <a:schemeClr val="dk1"/>
              </a:solidFill>
              <a:highlight>
                <a:srgbClr val="FDFDFD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>
                <a:solidFill>
                  <a:schemeClr val="dk1"/>
                </a:solidFill>
                <a:highlight>
                  <a:srgbClr val="FDFDFD"/>
                </a:highlight>
              </a:rPr>
              <a:t>3. Except NA values and selected exist values</a:t>
            </a:r>
            <a:endParaRPr sz="1400">
              <a:solidFill>
                <a:schemeClr val="dk1"/>
              </a:solidFill>
              <a:highlight>
                <a:srgbClr val="FDFDFD"/>
              </a:highlight>
            </a:endParaRPr>
          </a:p>
        </p:txBody>
      </p:sp>
      <p:graphicFrame>
        <p:nvGraphicFramePr>
          <p:cNvPr id="400" name="Google Shape;400;p62"/>
          <p:cNvGraphicFramePr/>
          <p:nvPr/>
        </p:nvGraphicFramePr>
        <p:xfrm>
          <a:off x="390575" y="2467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085850"/>
                <a:gridCol w="1085850"/>
                <a:gridCol w="1085850"/>
                <a:gridCol w="1085850"/>
              </a:tblGrid>
              <a:tr h="269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project_id</a:t>
                      </a:r>
                      <a:endParaRPr sz="1200"/>
                    </a:p>
                  </a:txBody>
                  <a:tcPr marT="9525" marB="91425" marR="9525" marL="95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Classification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count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total sample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37075"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TCGA-OV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stage2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13</a:t>
                      </a:r>
                      <a:endParaRPr sz="1200"/>
                    </a:p>
                  </a:txBody>
                  <a:tcPr marT="91425" marB="91425" marR="91425" marL="91425"/>
                </a:tc>
                <a:tc row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422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20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stage3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267</a:t>
                      </a:r>
                      <a:endParaRPr sz="1200"/>
                    </a:p>
                  </a:txBody>
                  <a:tcPr marT="91425" marB="91425" marR="91425" marL="91425"/>
                </a:tc>
                <a:tc vMerge="1"/>
              </a:tr>
              <a:tr h="420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stage4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51</a:t>
                      </a:r>
                      <a:endParaRPr sz="1200"/>
                    </a:p>
                  </a:txBody>
                  <a:tcPr marT="91425" marB="91425" marR="91425" marL="91425"/>
                </a:tc>
                <a:tc vMerge="1"/>
              </a:tr>
              <a:tr h="4203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NA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91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R</a:t>
            </a:r>
            <a:r>
              <a:rPr lang="ko" sz="2000"/>
              <a:t>andom_sampleing &amp; 5-fold cross validation</a:t>
            </a:r>
            <a:endParaRPr sz="2000"/>
          </a:p>
        </p:txBody>
      </p:sp>
      <p:sp>
        <p:nvSpPr>
          <p:cNvPr id="406" name="Google Shape;406;p6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Random Sampling Best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layer :4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node_proportion : 0.6,0.8,0.6,0.8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feature : 331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Test_acc : 0.8153846263885498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ko"/>
              <a:t>Train_acc : 0.8260869383811951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/>
              <a:t>Val-acc : 0.7777777910232544</a:t>
            </a:r>
            <a:endParaRPr/>
          </a:p>
        </p:txBody>
      </p:sp>
      <p:sp>
        <p:nvSpPr>
          <p:cNvPr id="407" name="Google Shape;407;p6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5-fold cross validation</a:t>
            </a:r>
            <a:r>
              <a:rPr lang="ko"/>
              <a:t> Best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layer :4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node_proportion : 0.6,0.8,0.6,0.8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feature : 331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Test_acc : 0.8999999761581421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Train_acc :0.7142857313156128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/>
              <a:t>Val-acc: 0.8333333134651184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4"/>
          <p:cNvSpPr txBox="1"/>
          <p:nvPr>
            <p:ph type="title"/>
          </p:nvPr>
        </p:nvSpPr>
        <p:spPr>
          <a:xfrm>
            <a:off x="311700" y="13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Ovary cancer Heat map(standard)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50" y="1511800"/>
            <a:ext cx="3509174" cy="289888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4"/>
          <p:cNvSpPr txBox="1"/>
          <p:nvPr/>
        </p:nvSpPr>
        <p:spPr>
          <a:xfrm>
            <a:off x="359875" y="775675"/>
            <a:ext cx="8595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2"/>
                </a:solidFill>
              </a:rPr>
              <a:t>Total : 331 samples / Parameter : Train(0.7),Test(0.2),Validation(0.1/)Test Data : 65 samples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5"/>
          <p:cNvSpPr txBox="1"/>
          <p:nvPr/>
        </p:nvSpPr>
        <p:spPr>
          <a:xfrm>
            <a:off x="4977900" y="1412950"/>
            <a:ext cx="4166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stage2 weight ==(33/2)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stage3 weight == (33/53)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stage4 weight == (33/10)</a:t>
            </a:r>
            <a:endParaRPr/>
          </a:p>
        </p:txBody>
      </p:sp>
      <p:pic>
        <p:nvPicPr>
          <p:cNvPr id="420" name="Google Shape;42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12950"/>
            <a:ext cx="4577742" cy="34996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5"/>
          <p:cNvSpPr txBox="1"/>
          <p:nvPr>
            <p:ph type="title"/>
          </p:nvPr>
        </p:nvSpPr>
        <p:spPr>
          <a:xfrm>
            <a:off x="311700" y="133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Ovary cancer Heat map(give weight)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5"/>
          <p:cNvSpPr txBox="1"/>
          <p:nvPr/>
        </p:nvSpPr>
        <p:spPr>
          <a:xfrm>
            <a:off x="359875" y="775675"/>
            <a:ext cx="8595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chemeClr val="dk2"/>
                </a:solidFill>
              </a:rPr>
              <a:t>Total : 331 samples / Parameter : Train(0.7),Test(0.2),Validation(0.1/)Test Data : 65 samples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7" name="Google Shape;427;p66"/>
          <p:cNvGraphicFramePr/>
          <p:nvPr/>
        </p:nvGraphicFramePr>
        <p:xfrm>
          <a:off x="209050" y="912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807425"/>
                <a:gridCol w="1807425"/>
                <a:gridCol w="1449425"/>
              </a:tblGrid>
              <a:tr h="361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feature_gene_selection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22205 → 14812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9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input_dim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331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train:test:validation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7:2:1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0947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Autoencoder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test.loss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0.064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5125">
                <a:tc vMerge="1"/>
                <a:tc vMerge="1"/>
                <a:tc vMerge="1"/>
              </a:tr>
              <a:tr h="45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train.loss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0.061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722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DNN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test.acc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0.77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0947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train.acc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0.75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56475">
                <a:tc vMerge="1"/>
                <a:tc vMerge="1"/>
                <a:tc vMerge="1"/>
              </a:tr>
            </a:tbl>
          </a:graphicData>
        </a:graphic>
      </p:graphicFrame>
      <p:sp>
        <p:nvSpPr>
          <p:cNvPr id="428" name="Google Shape;428;p66"/>
          <p:cNvSpPr txBox="1"/>
          <p:nvPr/>
        </p:nvSpPr>
        <p:spPr>
          <a:xfrm>
            <a:off x="293925" y="311200"/>
            <a:ext cx="49794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550" y="1276170"/>
            <a:ext cx="3404900" cy="28931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6"/>
          <p:cNvSpPr txBox="1"/>
          <p:nvPr>
            <p:ph type="title"/>
          </p:nvPr>
        </p:nvSpPr>
        <p:spPr>
          <a:xfrm>
            <a:off x="311700" y="237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Specific stage classification &amp; fixed DNN model (07/30)</a:t>
            </a:r>
            <a:endParaRPr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550" y="859525"/>
            <a:ext cx="3463751" cy="264932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6" name="Google Shape;436;p67"/>
          <p:cNvGraphicFramePr/>
          <p:nvPr/>
        </p:nvGraphicFramePr>
        <p:xfrm>
          <a:off x="209050" y="24146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807425"/>
                <a:gridCol w="1807425"/>
                <a:gridCol w="1449425"/>
              </a:tblGrid>
              <a:tr h="1000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DNN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test.acc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0.81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09475">
                <a:tc vMerge="1"/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train.acc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0.80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56475">
                <a:tc vMerge="1"/>
                <a:tc vMerge="1"/>
                <a:tc vMerge="1"/>
              </a:tr>
            </a:tbl>
          </a:graphicData>
        </a:graphic>
      </p:graphicFrame>
      <p:graphicFrame>
        <p:nvGraphicFramePr>
          <p:cNvPr id="437" name="Google Shape;437;p67"/>
          <p:cNvGraphicFramePr/>
          <p:nvPr/>
        </p:nvGraphicFramePr>
        <p:xfrm>
          <a:off x="209050" y="9123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807425"/>
                <a:gridCol w="1807425"/>
                <a:gridCol w="1449425"/>
              </a:tblGrid>
              <a:tr h="3617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feature_gene_selection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14812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9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input_dim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331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692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train:test:validation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7:2:1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38" name="Google Shape;438;p67"/>
          <p:cNvSpPr txBox="1"/>
          <p:nvPr/>
        </p:nvSpPr>
        <p:spPr>
          <a:xfrm>
            <a:off x="0" y="0"/>
            <a:ext cx="8577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chemeClr val="dk1"/>
                </a:solidFill>
              </a:rPr>
              <a:t>Specific stage classification &amp; fixed DNN model (08/13)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feature selection</a:t>
            </a:r>
            <a:endParaRPr/>
          </a:p>
        </p:txBody>
      </p:sp>
      <p:sp>
        <p:nvSpPr>
          <p:cNvPr id="444" name="Google Shape;444;p68"/>
          <p:cNvSpPr txBox="1"/>
          <p:nvPr>
            <p:ph idx="1" type="body"/>
          </p:nvPr>
        </p:nvSpPr>
        <p:spPr>
          <a:xfrm>
            <a:off x="311700" y="1152475"/>
            <a:ext cx="485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0"/>
              <a:t>각 TCGA에 따른 유전자를 stage1,2,3,4별로 서로 비교하였을 때 가장 높은 점수를 획득한 stage를 나타낸 유전자를 표시한 것으로 ovary cancer model에 사용된 것은 stage1을 제외한 stage2,3,4,의 유전자로만 사용하였다.(ovary cancer에는 stage1가 명시되어 있는 data가 존재하지 않음)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ko" sz="1400"/>
              <a:t>총 22205개의 유전자 중 stage1을 제외한 나머지의 유전자를 선별했을 때 14812개의 유전자를 얻을 수 있었다.</a:t>
            </a:r>
            <a:endParaRPr sz="1400"/>
          </a:p>
        </p:txBody>
      </p:sp>
      <p:pic>
        <p:nvPicPr>
          <p:cNvPr id="445" name="Google Shape;44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900" y="410050"/>
            <a:ext cx="3930676" cy="43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" name="Google Shape;450;p69"/>
          <p:cNvGraphicFramePr/>
          <p:nvPr/>
        </p:nvGraphicFramePr>
        <p:xfrm>
          <a:off x="45800" y="9163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{0868DD37-06A7-4A79-B1D6-0456E3D604AE}</a:tableStyleId>
              </a:tblPr>
              <a:tblGrid>
                <a:gridCol w="1512775"/>
                <a:gridCol w="1512775"/>
                <a:gridCol w="1213150"/>
              </a:tblGrid>
              <a:tr h="4054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feature_gene_selection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22205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235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input_dim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 9293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54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train:test:validation</a:t>
                      </a:r>
                      <a:endParaRPr sz="1200"/>
                    </a:p>
                  </a:txBody>
                  <a:tcPr marT="91425" marB="91425" marR="91425" marL="91425"/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7:2:1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6475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Autoencoder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test.loss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0.345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00000">
                <a:tc vMerge="1"/>
                <a:tc vMerge="1"/>
                <a:tc vMerge="1"/>
              </a:tr>
              <a:tr h="500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train.loss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0.361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791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layer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18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node_proportion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0.6 .0.8 0.6.0.8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500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solidFill>
                            <a:schemeClr val="dk1"/>
                          </a:solidFill>
                        </a:rPr>
                        <a:t>optimizer,loss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/>
                        <a:t>adadelta</a:t>
                      </a:r>
                      <a:r>
                        <a:rPr lang="ko" sz="1200">
                          <a:solidFill>
                            <a:schemeClr val="dk2"/>
                          </a:solidFill>
                        </a:rPr>
                        <a:t>, </a:t>
                      </a:r>
                      <a:r>
                        <a:rPr lang="ko" sz="1200"/>
                        <a:t>MSE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51" name="Google Shape;45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225" y="916325"/>
            <a:ext cx="4620425" cy="407477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69"/>
          <p:cNvSpPr txBox="1"/>
          <p:nvPr>
            <p:ph type="title"/>
          </p:nvPr>
        </p:nvSpPr>
        <p:spPr>
          <a:xfrm>
            <a:off x="126950" y="197975"/>
            <a:ext cx="407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pancancer Human IO 360(total)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131413"/>
                </a:solidFill>
              </a:rPr>
              <a:t>Level 3 RSEM-normalized RNASeqV2 data &amp; level 3 mutation</a:t>
            </a:r>
            <a:endParaRPr sz="1000">
              <a:solidFill>
                <a:srgbClr val="13141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rgbClr val="13141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700" y="55950"/>
            <a:ext cx="28575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0425" y="2571750"/>
            <a:ext cx="3333750" cy="255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1175" y="3024200"/>
            <a:ext cx="3048000" cy="14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214325" y="235725"/>
            <a:ext cx="835800" cy="396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ReLU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214325" y="2571750"/>
            <a:ext cx="835800" cy="3966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MSE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214325" y="2925350"/>
            <a:ext cx="1886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</a:rPr>
              <a:t>Mean Squared Error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302425" y="632325"/>
            <a:ext cx="1886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999999"/>
                </a:solidFill>
              </a:rPr>
              <a:t>Rectified Linear Unit</a:t>
            </a:r>
            <a:endParaRPr sz="1200">
              <a:solidFill>
                <a:srgbClr val="999999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1448" y="532850"/>
            <a:ext cx="2603900" cy="12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983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4060025" y="369100"/>
            <a:ext cx="512100" cy="4714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1450175" y="369100"/>
            <a:ext cx="512100" cy="4714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34675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8126975" y="375025"/>
            <a:ext cx="918900" cy="32448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matplot</a:t>
            </a:r>
            <a:endParaRPr/>
          </a:p>
        </p:txBody>
      </p:sp>
      <p:sp>
        <p:nvSpPr>
          <p:cNvPr id="119" name="Google Shape;119;p21"/>
          <p:cNvSpPr txBox="1"/>
          <p:nvPr/>
        </p:nvSpPr>
        <p:spPr>
          <a:xfrm>
            <a:off x="311700" y="1186975"/>
            <a:ext cx="8745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1"/>
                </a:solidFill>
              </a:rPr>
              <a:t>*used model: </a:t>
            </a:r>
            <a:r>
              <a:rPr lang="ko">
                <a:solidFill>
                  <a:schemeClr val="dk1"/>
                </a:solidFill>
              </a:rPr>
              <a:t>[10000-2600-676-175-175-676-2600-10000]_100.hdf5</a:t>
            </a:r>
            <a:endParaRPr sz="110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328" y="1624000"/>
            <a:ext cx="3345525" cy="345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